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114" y="1989737"/>
            <a:ext cx="9914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ИНТЕРНЕТ-ЗАВИСИМОСТИ У ДЕТЕЙ И ПОДРОСТКОВ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3383" y="563769"/>
            <a:ext cx="8556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Департамент образования и науки  города Москвы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ГБОУ «Школа № 1354 «Вектор»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87" y="335198"/>
            <a:ext cx="1568913" cy="23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8673" y="5831318"/>
            <a:ext cx="6929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Педагог-психолог: Руденко Татьяна Александровна</a:t>
            </a:r>
          </a:p>
        </p:txBody>
      </p:sp>
      <p:pic>
        <p:nvPicPr>
          <p:cNvPr id="7" name="Рисунок 6" descr="https://salonfifi.ru/wp-content/uploads/a/f/9/af9ad46b5f50a72ed8a7cc0f671b99a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b="4757"/>
          <a:stretch/>
        </p:blipFill>
        <p:spPr bwMode="auto">
          <a:xfrm>
            <a:off x="4391433" y="3233669"/>
            <a:ext cx="4375785" cy="242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55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554" y="699644"/>
            <a:ext cx="9692639" cy="525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опасности зависимости от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гаджетов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пасность для здоровья </a:t>
            </a:r>
          </a:p>
          <a:p>
            <a:pPr marL="342900" lvl="0" indent="-34290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Опасность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ugoluckova.files.wordpress.com/2018/04/d180d0bed0b41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0449" r="12996" b="6214"/>
          <a:stretch/>
        </p:blipFill>
        <p:spPr bwMode="auto">
          <a:xfrm>
            <a:off x="1271273" y="2249944"/>
            <a:ext cx="4885690" cy="3114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orgsmi.ru/photos/news/84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78" y="1416232"/>
            <a:ext cx="47752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9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606" y="356621"/>
            <a:ext cx="9875520" cy="64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Опасность для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здоровья: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От </a:t>
            </a:r>
            <a:r>
              <a:rPr lang="ru-RU" sz="2800" dirty="0">
                <a:latin typeface="Times New Roman" panose="02020603050405020304" pitchFamily="18" charset="0"/>
              </a:rPr>
              <a:t>гиподинамии слабеют мышцы, портится осанка и развивается сколиоз.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Нерегулярное питание приводят </a:t>
            </a:r>
            <a:r>
              <a:rPr lang="ru-RU" sz="2800" dirty="0">
                <a:latin typeface="Times New Roman" panose="02020603050405020304" pitchFamily="18" charset="0"/>
              </a:rPr>
              <a:t>к гастриту.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</a:rPr>
              <a:t>Долгое </a:t>
            </a:r>
            <a:r>
              <a:rPr lang="ru-RU" sz="2800" dirty="0">
                <a:latin typeface="Times New Roman" panose="02020603050405020304" pitchFamily="18" charset="0"/>
              </a:rPr>
              <a:t>пребывание за монитором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</a:rPr>
              <a:t>неизбежно </a:t>
            </a:r>
            <a:r>
              <a:rPr lang="ru-RU" sz="2800" dirty="0">
                <a:latin typeface="Times New Roman" panose="02020603050405020304" pitchFamily="18" charset="0"/>
              </a:rPr>
              <a:t>влияет на зрение. </a:t>
            </a:r>
            <a:endParaRPr lang="ru-RU" sz="2800" dirty="0" smtClean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гаджетов меняет работу мозга.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роисходит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рассосредоточенность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внимания.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нижается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объём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памяти.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Снижается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сна.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 депрессивных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состояний.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</a:endParaRPr>
          </a:p>
        </p:txBody>
      </p:sp>
      <p:pic>
        <p:nvPicPr>
          <p:cNvPr id="4" name="Рисунок 3" descr="Фон для презентации стресс (198 фото) - фото - картинки и рисунки: скачать беспл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6458"/>
          <a:stretch/>
        </p:blipFill>
        <p:spPr bwMode="auto">
          <a:xfrm>
            <a:off x="8208101" y="3033849"/>
            <a:ext cx="3552825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14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58" y="228380"/>
            <a:ext cx="9980022" cy="599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Опасность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социально-психологическая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не могут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защитить своего ребёнка от нежелательных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контактов.</a:t>
            </a:r>
          </a:p>
          <a:p>
            <a:pPr marL="285750" indent="-28575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не могут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проконтролировать получаемую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ребенком информацию.</a:t>
            </a:r>
          </a:p>
          <a:p>
            <a:pPr marL="285750" indent="-28575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не знают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 с кем именно общается подросток.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Зачастую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подростки беззащитны перед оценкой окружающих, которая выливается на их страницы и комментарии к их фото, постам, блогам, заметкам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пр.</a:t>
            </a:r>
            <a:endParaRPr lang="ru-RU" sz="2000" dirty="0" smtClean="0"/>
          </a:p>
          <a:p>
            <a:pPr marL="285750" indent="-28575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Агрессивная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реклама в интернете, гиперссылки, рассылки, навязывание контента, может привести к просмотру видео, фото или получению иной информации нежелательного содержания.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Доверчивые дети могут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вступать в разные группы, известные </a:t>
            </a: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взрослых как “группы смерти“.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</a:endParaRPr>
          </a:p>
        </p:txBody>
      </p:sp>
      <p:pic>
        <p:nvPicPr>
          <p:cNvPr id="3" name="Рисунок 2" descr="https://zavtra.ru/upl/15553/pic_27325d3e2e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10" y="4562711"/>
            <a:ext cx="1957070" cy="216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462" y="260331"/>
            <a:ext cx="9897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Стараясь отучить ребенка от гаджета,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допускают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ошибку -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это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запрет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взаимодействия подростка и гаджетов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8755" y="134928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найдёт способ использования гаджетов (просмотр контента совместно с друзьями в школе, игры на гаджетах друзей, в конечном итоге, разблокировка гаджетов родителей и их использование).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95704" y="292156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 надо понять и принять, что избежать гаджетов невозможно. А вот минимизировать возникновение зависимости от них и их воздействие – можно. Используйте гаджеты в качестве помощников!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6137" y="4687626"/>
            <a:ext cx="6096000" cy="18330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Предложите ребёнку обучающие программы, которые можно проходить онлайн, используя гаджет. Покажите ему возможности персональных когнитивных онлайн тренировок, повышающих внимание и развивающих интеллект.  </a:t>
            </a:r>
            <a:endParaRPr lang="ru-RU" sz="2000" dirty="0">
              <a:effectLst/>
            </a:endParaRPr>
          </a:p>
        </p:txBody>
      </p:sp>
      <p:pic>
        <p:nvPicPr>
          <p:cNvPr id="6" name="Рисунок 5" descr="https://cyberpsy.ru/wp-content/uploads/2017/02/20150520_14657511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0138" r="7251"/>
          <a:stretch/>
        </p:blipFill>
        <p:spPr bwMode="auto">
          <a:xfrm>
            <a:off x="8730978" y="4310828"/>
            <a:ext cx="3168650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apik.pro/grafic/uploads/posts/2023-04/1681957452_papik-pro-p-plakat-na-temu-sotsialnie-seti-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8557" b="9408"/>
          <a:stretch/>
        </p:blipFill>
        <p:spPr bwMode="auto">
          <a:xfrm>
            <a:off x="2849245" y="2707173"/>
            <a:ext cx="2954383" cy="1913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avatars.mds.yandex.net/i?id=aedb67596d8a7bcdafc31b1909da6f147a7afbad-5337150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29" y="1125027"/>
            <a:ext cx="282892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240" y="645971"/>
            <a:ext cx="9744891" cy="554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принципа избавления от компьютерной зависимости: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проблемы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признать: «У меня есть проблема».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постараться переключить внимание подростка с компьютера на другие дела.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Участие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всей семьи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ухода в виртуальный мир часто бывает недостаток теплоты, близости, общения с близкими. Родителям важно помнить, что они влияют на успех не меньше, чем специалисты.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Поиск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 увлечения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вместо компьютера у подростка должны появиться новые интересные дела: активные хобби, спорт.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235131"/>
            <a:ext cx="883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Советы: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0588" y="881462"/>
            <a:ext cx="9663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— создать комфортную обстановку дома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подростковом возрасте важна компания сверстников — так пусть у ребенка будет возможность завести ее в спортивных или творческих секциях.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избавиться от компьютерной зависимости, подростку нужна мотивация.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разговаривать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о будущей профессии, интересоваться его склонностями и таким образом создавать базу для новых увлечений.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 подростка справляться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эмоциями,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оказывать ему поддержку в стрессовых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ситуациях.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чрезмерном увлечении компьютером стоит сразу обозначить границы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собеседником, с которым ребенок будет общаться.  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465032"/>
            <a:ext cx="11181807" cy="564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  Чего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не стоит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делать:</a:t>
            </a:r>
          </a:p>
          <a:p>
            <a:pPr algn="just">
              <a:lnSpc>
                <a:spcPct val="115000"/>
              </a:lnSpc>
            </a:pPr>
            <a:endParaRPr lang="ru-RU" dirty="0"/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</a:rPr>
              <a:t>Бороться </a:t>
            </a:r>
            <a:r>
              <a:rPr lang="ru-RU" sz="2400" dirty="0">
                <a:latin typeface="Times New Roman" panose="02020603050405020304" pitchFamily="18" charset="0"/>
              </a:rPr>
              <a:t>физическими </a:t>
            </a:r>
            <a:r>
              <a:rPr lang="ru-RU" sz="2400" dirty="0" smtClean="0">
                <a:latin typeface="Times New Roman" panose="02020603050405020304" pitchFamily="18" charset="0"/>
              </a:rPr>
              <a:t>методами.  </a:t>
            </a:r>
            <a:endParaRPr lang="ru-RU" sz="2400" dirty="0" smtClean="0"/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</a:rPr>
              <a:t>Заострять </a:t>
            </a:r>
            <a:r>
              <a:rPr lang="ru-RU" sz="2400" dirty="0">
                <a:latin typeface="Times New Roman" panose="02020603050405020304" pitchFamily="18" charset="0"/>
              </a:rPr>
              <a:t>внимание на негативе и пугать игрока 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</a:rPr>
              <a:t>последствиями </a:t>
            </a:r>
            <a:r>
              <a:rPr lang="ru-RU" sz="2400" dirty="0">
                <a:latin typeface="Times New Roman" panose="02020603050405020304" pitchFamily="18" charset="0"/>
              </a:rPr>
              <a:t>для здоровья. 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</a:rPr>
              <a:t>Жестко </a:t>
            </a:r>
            <a:r>
              <a:rPr lang="ru-RU" sz="2400" dirty="0">
                <a:latin typeface="Times New Roman" panose="02020603050405020304" pitchFamily="18" charset="0"/>
              </a:rPr>
              <a:t>указывать </a:t>
            </a:r>
            <a:r>
              <a:rPr lang="ru-RU" sz="2400" dirty="0" smtClean="0">
                <a:latin typeface="Times New Roman" panose="02020603050405020304" pitchFamily="18" charset="0"/>
              </a:rPr>
              <a:t>на игровую зависимость </a:t>
            </a:r>
            <a:r>
              <a:rPr lang="ru-RU" sz="2400" dirty="0">
                <a:latin typeface="Times New Roman" panose="02020603050405020304" pitchFamily="18" charset="0"/>
              </a:rPr>
              <a:t>— называть </a:t>
            </a:r>
            <a:r>
              <a:rPr lang="ru-RU" sz="2400" dirty="0" smtClean="0">
                <a:latin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</a:rPr>
              <a:t>игроманом</a:t>
            </a:r>
            <a:r>
              <a:rPr lang="ru-RU" sz="2400" dirty="0" smtClean="0">
                <a:latin typeface="Times New Roman" panose="02020603050405020304" pitchFamily="18" charset="0"/>
              </a:rPr>
              <a:t>», «ненормальным», </a:t>
            </a:r>
            <a:r>
              <a:rPr lang="ru-RU" sz="2400" dirty="0">
                <a:latin typeface="Times New Roman" panose="02020603050405020304" pitchFamily="18" charset="0"/>
              </a:rPr>
              <a:t>говорить «тебя вылечат». 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endParaRPr lang="ru-RU" sz="2400" dirty="0" smtClean="0"/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</a:rPr>
              <a:t>Силой </a:t>
            </a:r>
            <a:r>
              <a:rPr lang="ru-RU" sz="2400" dirty="0">
                <a:latin typeface="Times New Roman" panose="02020603050405020304" pitchFamily="18" charset="0"/>
              </a:rPr>
              <a:t>вести ребенка к специалисту. 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endParaRPr lang="ru-RU" sz="2400" dirty="0" smtClean="0"/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</a:rPr>
              <a:t>Критиковать </a:t>
            </a:r>
            <a:r>
              <a:rPr lang="ru-RU" sz="2400" dirty="0">
                <a:latin typeface="Times New Roman" panose="02020603050405020304" pitchFamily="18" charset="0"/>
              </a:rPr>
              <a:t>друзей в сети. 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endParaRPr lang="ru-RU" sz="2400" dirty="0" smtClean="0"/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</a:rPr>
              <a:t>Отгораживаться </a:t>
            </a:r>
            <a:r>
              <a:rPr lang="ru-RU" sz="2400" dirty="0">
                <a:latin typeface="Times New Roman" panose="02020603050405020304" pitchFamily="18" charset="0"/>
              </a:rPr>
              <a:t>от ситуации и ждать, когда проблема решится сама. 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endParaRPr lang="ru-RU" sz="2400" dirty="0"/>
          </a:p>
          <a:p>
            <a:pPr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</a:rPr>
              <a:t>Компьютер -  </a:t>
            </a:r>
            <a:r>
              <a:rPr lang="ru-RU" sz="2400" b="1" dirty="0">
                <a:latin typeface="Times New Roman" panose="02020603050405020304" pitchFamily="18" charset="0"/>
              </a:rPr>
              <a:t>не абсолютное зло, а инструмент. Он может быть полезен для ребенка, если родители обучат его правильно пользоваться им. </a:t>
            </a:r>
            <a:endParaRPr lang="ru-RU" sz="2400" b="1" dirty="0">
              <a:effectLst/>
            </a:endParaRPr>
          </a:p>
        </p:txBody>
      </p:sp>
      <p:pic>
        <p:nvPicPr>
          <p:cNvPr id="3" name="Рисунок 2" descr="https://vdkb.vrngmu.ru/upload/medialibrary/323/32366b78a0b8711d1b5d5907d9a29b0a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74" y="316229"/>
            <a:ext cx="3341640" cy="216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2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5756" y="232165"/>
            <a:ext cx="8937768" cy="612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Этапы борьбы с компьютерной зависимостью: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743" y="844384"/>
            <a:ext cx="10001794" cy="42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тказался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компьютера и гаджетов во время еды, семейных разговоров, выполнения уроков и т. 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ыяснить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нет ли у ребенка проблем в общении, низкой самооценки или дефицита внимания со стороны взрослых.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интересы ребенка в реальную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(обсудить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его интересы и найти в 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пользу). 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запрещать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социальных сетях.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пример со своих родителей, поэтому начинать нужно с себя. Следует проанализировать свое поведение.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effectLst/>
            </a:endParaRPr>
          </a:p>
        </p:txBody>
      </p:sp>
      <p:pic>
        <p:nvPicPr>
          <p:cNvPr id="4" name="Рисунок 3" descr="https://gas-kvas.com/uploads/posts/2023-01/1673984248_gas-kvas-com-p-risunok-na-temu-internet-zavisimost-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4783482"/>
            <a:ext cx="4354693" cy="1939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1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9171" y="720992"/>
            <a:ext cx="9339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15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подростков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 форма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характеризуется чрезмерным увлечением виртуальной средой и стремлением ухода от реальности. Она сопровождается психофизиологическими изменениями поведения, выраженным дискомфортом при невозможности получить доступ к компьютеру и интернету. Такое состояние приводит к социальной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проблемам с успеваемостью, депрессивным расстройствам.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plainadventure.com/wp-content/uploads/2013/01/technology_addiction_by_vilusa97-d4q9wf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50" y="3934641"/>
            <a:ext cx="3268754" cy="254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0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925" y="526936"/>
            <a:ext cx="861713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особенности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 детей 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повышенная лабильность в получении и добывании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информации;</a:t>
            </a:r>
            <a:endParaRPr lang="ru-RU" sz="3200" dirty="0" smtClean="0"/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разница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восприятии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информации. </a:t>
            </a:r>
            <a:endParaRPr lang="ru-RU" sz="3200" dirty="0"/>
          </a:p>
        </p:txBody>
      </p:sp>
      <p:pic>
        <p:nvPicPr>
          <p:cNvPr id="4" name="Рисунок 3" descr="https://profit-success.ru/wp-content/uploads/f/f/4/ff442a61ba6c58d051c45919ff62ef6e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2261"/>
          <a:stretch/>
        </p:blipFill>
        <p:spPr bwMode="auto">
          <a:xfrm>
            <a:off x="2956877" y="4095885"/>
            <a:ext cx="6644005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67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736" y="533592"/>
            <a:ext cx="8773886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Виды компьютерной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зависимости: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</a:rPr>
              <a:t>1. Игровая </a:t>
            </a:r>
            <a:r>
              <a:rPr lang="ru-RU" sz="2800" dirty="0">
                <a:latin typeface="Times New Roman" panose="02020603050405020304" pitchFamily="18" charset="0"/>
              </a:rPr>
              <a:t>зависимость 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2. Зависимость от социальных сетей 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3. Зависимость от сетевого серфинга 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endParaRPr lang="ru-RU" sz="2800" dirty="0">
              <a:effectLst/>
            </a:endParaRPr>
          </a:p>
        </p:txBody>
      </p:sp>
      <p:pic>
        <p:nvPicPr>
          <p:cNvPr id="3" name="Рисунок 2" descr="https://avatars.dzeninfra.ru/get-zen_doc/3510533/pub_5f1f1476cb870d0ab3d9b2ac_5f1f199b48964843732395f5/scale_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"/>
          <a:stretch/>
        </p:blipFill>
        <p:spPr bwMode="auto">
          <a:xfrm>
            <a:off x="2916736" y="2678795"/>
            <a:ext cx="6122761" cy="398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4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051" y="675169"/>
            <a:ext cx="9771017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Признаки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компьютерной зависимости 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подростков: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Потребность проводить в сети все свободное время, отсутствие других увлечений и хобби.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«Синдром отмены» - т.е. беспокойство, раздражительность при невозможности выйти в сеть.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Неоднократный обман родителей или других близких относительно времени, проведенного за компьютером.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Раздражительность, агрессия в ответ на запреты или уговоры отвлечься от компьютерной игры, </a:t>
            </a:r>
            <a:r>
              <a:rPr lang="ru-RU" sz="2800" dirty="0" smtClean="0">
                <a:latin typeface="Times New Roman" panose="02020603050405020304" pitchFamily="18" charset="0"/>
              </a:rPr>
              <a:t>социальных сетей</a:t>
            </a:r>
            <a:r>
              <a:rPr lang="ru-RU" sz="2800" dirty="0">
                <a:latin typeface="Times New Roman" panose="02020603050405020304" pitchFamily="18" charset="0"/>
              </a:rPr>
              <a:t>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72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7806" y="480501"/>
            <a:ext cx="9757954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Признаки компьютерной зависимости у подростков: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Стремление продолжать играть, несмотря на проблемы в учебе, испорченные отношения с родителями и друзьями.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Пренебрежение внешним видом и личной гигиеной — подросток может перестать мыться без напоминания, становится равнодушен к своей внешности.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Физические признаки: бессонница, нервозность, сухие воспаленные глаза, головные боли.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64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372" y="269088"/>
            <a:ext cx="9170126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Типичными причинами компьютерной зависимости у подростков можно считать: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</a:rPr>
              <a:t>Дефицит ярких </a:t>
            </a:r>
            <a:r>
              <a:rPr lang="ru-RU" sz="2800" dirty="0" smtClean="0">
                <a:latin typeface="Times New Roman" panose="02020603050405020304" pitchFamily="18" charset="0"/>
              </a:rPr>
              <a:t>эмоций.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Застенчивость, проблемы с </a:t>
            </a:r>
            <a:r>
              <a:rPr lang="ru-RU" sz="2800" dirty="0" smtClean="0">
                <a:latin typeface="Times New Roman" panose="02020603050405020304" pitchFamily="18" charset="0"/>
              </a:rPr>
              <a:t>общением.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Желание доказать превосходство, получить </a:t>
            </a:r>
            <a:r>
              <a:rPr lang="ru-RU" sz="2800" dirty="0" smtClean="0">
                <a:latin typeface="Times New Roman" panose="02020603050405020304" pitchFamily="18" charset="0"/>
              </a:rPr>
              <a:t>признание.</a:t>
            </a:r>
            <a:endParaRPr lang="ru-RU" sz="2800" dirty="0"/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</a:rPr>
              <a:t>- Отсутствие традиций отдыха в </a:t>
            </a:r>
            <a:r>
              <a:rPr lang="ru-RU" sz="2800" dirty="0" smtClean="0">
                <a:latin typeface="Times New Roman" panose="02020603050405020304" pitchFamily="18" charset="0"/>
              </a:rPr>
              <a:t>семье.</a:t>
            </a:r>
            <a:endParaRPr lang="ru-RU" sz="2800" dirty="0"/>
          </a:p>
        </p:txBody>
      </p:sp>
      <p:pic>
        <p:nvPicPr>
          <p:cNvPr id="3" name="Рисунок 2" descr="https://gas-kvas.com/grafic/uploads/posts/2023-10/1696503295_gas-kvas-com-p-kartinki-emotsii-4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5"/>
          <a:stretch/>
        </p:blipFill>
        <p:spPr bwMode="auto">
          <a:xfrm>
            <a:off x="2838995" y="3476120"/>
            <a:ext cx="6644640" cy="3246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29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183" y="352712"/>
            <a:ext cx="6096000" cy="1012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Стадии интернет-зависимости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классификация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Кекелидзе-Шемчука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)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068" y="1865948"/>
            <a:ext cx="4228012" cy="405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Доклинический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.Клинические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Клиническая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Структурные изменения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effectLst/>
            </a:endParaRPr>
          </a:p>
        </p:txBody>
      </p:sp>
      <p:pic>
        <p:nvPicPr>
          <p:cNvPr id="4" name="Рисунок 3" descr="https://cdn.culture.ru/images/59ee6119-5283-5ef5-9f69-e51f288ef2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66" y="1498645"/>
            <a:ext cx="6087926" cy="460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7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258" y="428108"/>
            <a:ext cx="863454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Последствия компьютерной зависимости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9279" y="1326925"/>
            <a:ext cx="880001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социальной адаптации.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привязанностей.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ллюзия достижений.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i?id=170ae61033e62390db644ac577b2951707172ed8-9829431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69" y="3224349"/>
            <a:ext cx="4682899" cy="330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379</TotalTime>
  <Words>782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2023-12-11T10:23:57Z</dcterms:created>
  <dcterms:modified xsi:type="dcterms:W3CDTF">2024-03-01T08:46:20Z</dcterms:modified>
</cp:coreProperties>
</file>